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2"/>
  </p:notesMasterIdLst>
  <p:sldIdLst>
    <p:sldId id="321" r:id="rId3"/>
    <p:sldId id="337" r:id="rId4"/>
    <p:sldId id="338" r:id="rId5"/>
    <p:sldId id="339" r:id="rId6"/>
    <p:sldId id="340" r:id="rId7"/>
    <p:sldId id="260" r:id="rId8"/>
    <p:sldId id="261" r:id="rId9"/>
    <p:sldId id="341" r:id="rId10"/>
    <p:sldId id="34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a5812@outlook.jp" userId="afc52c029dc1b971" providerId="LiveId" clId="{11697179-C0DA-451C-BBC2-0A04287C3972}"/>
    <pc:docChg chg="undo custSel modSld">
      <pc:chgData name="keita5812@outlook.jp" userId="afc52c029dc1b971" providerId="LiveId" clId="{11697179-C0DA-451C-BBC2-0A04287C3972}" dt="2021-07-01T09:42:15.462" v="201" actId="5793"/>
      <pc:docMkLst>
        <pc:docMk/>
      </pc:docMkLst>
      <pc:sldChg chg="modSp mod">
        <pc:chgData name="keita5812@outlook.jp" userId="afc52c029dc1b971" providerId="LiveId" clId="{11697179-C0DA-451C-BBC2-0A04287C3972}" dt="2021-07-01T09:42:15.462" v="201" actId="5793"/>
        <pc:sldMkLst>
          <pc:docMk/>
          <pc:sldMk cId="2615575325" sldId="260"/>
        </pc:sldMkLst>
        <pc:spChg chg="mod">
          <ac:chgData name="keita5812@outlook.jp" userId="afc52c029dc1b971" providerId="LiveId" clId="{11697179-C0DA-451C-BBC2-0A04287C3972}" dt="2021-07-01T09:42:15.462" v="201" actId="5793"/>
          <ac:spMkLst>
            <pc:docMk/>
            <pc:sldMk cId="2615575325" sldId="260"/>
            <ac:spMk id="3" creationId="{00000000-0000-0000-0000-000000000000}"/>
          </ac:spMkLst>
        </pc:spChg>
      </pc:sldChg>
      <pc:sldChg chg="modSp mod">
        <pc:chgData name="keita5812@outlook.jp" userId="afc52c029dc1b971" providerId="LiveId" clId="{11697179-C0DA-451C-BBC2-0A04287C3972}" dt="2021-07-01T09:29:33.434" v="40" actId="20577"/>
        <pc:sldMkLst>
          <pc:docMk/>
          <pc:sldMk cId="249305784" sldId="339"/>
        </pc:sldMkLst>
        <pc:spChg chg="mod">
          <ac:chgData name="keita5812@outlook.jp" userId="afc52c029dc1b971" providerId="LiveId" clId="{11697179-C0DA-451C-BBC2-0A04287C3972}" dt="2021-07-01T09:29:33.434" v="40" actId="20577"/>
          <ac:spMkLst>
            <pc:docMk/>
            <pc:sldMk cId="249305784" sldId="339"/>
            <ac:spMk id="3" creationId="{00000000-0000-0000-0000-000000000000}"/>
          </ac:spMkLst>
        </pc:spChg>
      </pc:sldChg>
      <pc:sldChg chg="modSp mod">
        <pc:chgData name="keita5812@outlook.jp" userId="afc52c029dc1b971" providerId="LiveId" clId="{11697179-C0DA-451C-BBC2-0A04287C3972}" dt="2021-07-01T09:39:30.437" v="191"/>
        <pc:sldMkLst>
          <pc:docMk/>
          <pc:sldMk cId="3658072614" sldId="340"/>
        </pc:sldMkLst>
        <pc:spChg chg="mod">
          <ac:chgData name="keita5812@outlook.jp" userId="afc52c029dc1b971" providerId="LiveId" clId="{11697179-C0DA-451C-BBC2-0A04287C3972}" dt="2021-07-01T09:39:30.437" v="191"/>
          <ac:spMkLst>
            <pc:docMk/>
            <pc:sldMk cId="3658072614" sldId="340"/>
            <ac:spMk id="3" creationId="{00000000-0000-0000-0000-000000000000}"/>
          </ac:spMkLst>
        </pc:spChg>
      </pc:sldChg>
      <pc:sldChg chg="modSp mod">
        <pc:chgData name="keita5812@outlook.jp" userId="afc52c029dc1b971" providerId="LiveId" clId="{11697179-C0DA-451C-BBC2-0A04287C3972}" dt="2021-07-01T09:32:31.385" v="142" actId="20577"/>
        <pc:sldMkLst>
          <pc:docMk/>
          <pc:sldMk cId="1864540685" sldId="341"/>
        </pc:sldMkLst>
        <pc:spChg chg="mod">
          <ac:chgData name="keita5812@outlook.jp" userId="afc52c029dc1b971" providerId="LiveId" clId="{11697179-C0DA-451C-BBC2-0A04287C3972}" dt="2021-07-01T09:32:31.385" v="142" actId="20577"/>
          <ac:spMkLst>
            <pc:docMk/>
            <pc:sldMk cId="1864540685" sldId="341"/>
            <ac:spMk id="2" creationId="{00000000-0000-0000-0000-000000000000}"/>
          </ac:spMkLst>
        </pc:spChg>
      </pc:sldChg>
      <pc:sldChg chg="modSp mod">
        <pc:chgData name="keita5812@outlook.jp" userId="afc52c029dc1b971" providerId="LiveId" clId="{11697179-C0DA-451C-BBC2-0A04287C3972}" dt="2021-07-01T09:26:14.370" v="34" actId="20577"/>
        <pc:sldMkLst>
          <pc:docMk/>
          <pc:sldMk cId="3347407665" sldId="342"/>
        </pc:sldMkLst>
        <pc:spChg chg="mod">
          <ac:chgData name="keita5812@outlook.jp" userId="afc52c029dc1b971" providerId="LiveId" clId="{11697179-C0DA-451C-BBC2-0A04287C3972}" dt="2021-07-01T09:26:14.370" v="34" actId="20577"/>
          <ac:spMkLst>
            <pc:docMk/>
            <pc:sldMk cId="3347407665" sldId="34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CBE7F-8F83-4315-8D6C-5F7240FD0726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EA5F-309F-4442-8C25-009660899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64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63AE2-1204-44ED-A1EB-EA080100F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60BC35-F75D-4E68-A49B-915811810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CABD28-CDE6-46A9-ADC3-81C8B4CF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19282E-3F39-4D23-ABEF-07D6E6A3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939CC4-3EDD-450F-8358-3BF68832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12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B6678-A787-4A9A-AD78-3BA6E28F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D942DD-E4C8-4E3F-919F-E11760F0E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FA83F2-1667-4530-B842-C031D4CF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6694E0-600C-4E96-89AB-079A8103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A8DA00-C6FC-40EB-9993-7FFD5C32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4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2A4BB89-B025-4618-8675-054253C8A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C5FB50-9E63-4FAD-91C6-5AD8E9436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655C9E-015E-45CB-871C-DFFDFD32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A4D819-5E10-4F3C-9F6C-D04360C5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EC8EB2-7124-4B7B-9DD0-9A9BB8CD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2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4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41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93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18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9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10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44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87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D07F22-6CA0-4362-AFF8-56864592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DA0E27-5232-443D-A415-8F937C51D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8C486C-C0FC-4CE8-B1C7-FF230020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D768B9-224F-499D-8B21-36A654B9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2A4243-E8D4-43F1-BB02-76C2D627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61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406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82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77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4A388-F8BB-42FA-9AAB-7920600B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1161A1-60F3-47F4-9D0A-67964906A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97ADA6-BF37-458B-9F60-5D1A69F7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FC7248-36F2-494E-8C4F-CCE3CEB0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FB9274-1E62-4E0A-94DA-2728CD54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23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27D3D-4150-4AA3-932C-E19432DD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001904-7273-4B7B-BBC5-4A1963050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E01BE9-DAE8-420E-BEB4-019A60E58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DEC4E1-D859-492C-9183-60BEAC4B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D793CB-C6CF-4EDF-922C-0FF60337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D8177A-CFE0-46E5-AE08-BF6D45C8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77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9EA335-F392-4F35-9EA2-85A54C4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489D9A-2C30-4518-A71A-2DF2207C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D6BB52-322E-499F-A3FE-7402A33D9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CD63A4-F39D-4BE0-8F53-B1368B27C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0B15A5-A5A8-43EC-861E-241D6D166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ECC67E-8FA4-4D18-A164-EB151E08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937900-BFC8-40D1-8857-F30ACAFA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8E2C41-4F2D-4099-B638-8D996414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0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119D5C-474E-4EDC-8EF7-72896586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8C9770-1F7E-49A2-8F66-25EE838D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3D70D9-C85A-4B47-B4A3-69154F2E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8FCA34-9033-45C4-8F2E-393110D3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23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6EEC43-C65A-439A-8746-90D66070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0E28C92-663D-48D0-9310-36314676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A32EF0-3D91-4FE8-9585-2394242D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8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DB61A-B51A-4AA0-9C28-FDDBB884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0B844F-C4EB-4CF7-9E50-292497DD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4D305D-7164-401D-A9A1-B33F871B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5EF0A5-67E9-4EA3-AF7A-B3DC3D22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283458-5A2A-434A-A9EC-F22A1BE3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25107B-182E-42FD-B9EC-574E12AB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13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B60CB4-FEC8-4790-B957-B40C5FFF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9A67247-86ED-4124-B469-8D2A274E2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FD1714-611F-4061-A1B8-9BA9757C5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AA3697-036D-4E9C-9B39-FBE516C0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0F215F-E3C0-4FB4-8FFA-866E24B1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34C36A-893D-4899-887F-CBBFFEE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1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15500" r="15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CF1A303-AD7B-4DB7-A6D8-346198B1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1B41AB-330D-418D-98C1-E5E0C4AED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3DCC6B-ABD2-4324-865B-0D50FF78E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B3D9-EAD4-4725-B473-96B80F3CD88B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67716-6DC5-4B1E-AABA-FE7E19DF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5FAF60-3993-4315-B876-315B51261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4264-6C32-4DC2-AA8B-03974722A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29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B30F-A43C-4670-A8BA-B1C4A281FC04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D709-06F0-40E5-AED8-A40E303E2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FED09C0-36E7-4D5D-9EC0-5A5B954C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澤井敦</a:t>
            </a: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研究会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40B6F4-F495-46D7-9E7C-7FFF83246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現代社会理</a:t>
            </a:r>
            <a:r>
              <a:rPr kumimoji="1" lang="ja-JP" altLang="en-US" sz="3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論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4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52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教授紹介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dirty="0"/>
              <a:t>澤井敦 </a:t>
            </a:r>
            <a:r>
              <a:rPr lang="ja-JP" altLang="en-US" sz="2000" dirty="0"/>
              <a:t>（</a:t>
            </a:r>
            <a:r>
              <a:rPr lang="en-US" altLang="ja-JP" sz="2000" dirty="0"/>
              <a:t>SAWAI</a:t>
            </a:r>
            <a:r>
              <a:rPr lang="ja-JP" altLang="en-US" sz="2000" dirty="0"/>
              <a:t>　</a:t>
            </a:r>
            <a:r>
              <a:rPr lang="en-US" altLang="ja-JP" sz="2000" dirty="0"/>
              <a:t>ATSUSHI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400" dirty="0"/>
              <a:t>慶應義塾大学法学部教授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研究領域</a:t>
            </a:r>
            <a:r>
              <a:rPr kumimoji="1" lang="en-US" altLang="ja-JP" sz="1800" dirty="0"/>
              <a:t>】</a:t>
            </a:r>
          </a:p>
          <a:p>
            <a:pPr marL="0" indent="0">
              <a:buNone/>
            </a:pPr>
            <a:r>
              <a:rPr lang="ja-JP" altLang="en-US" sz="1800" dirty="0"/>
              <a:t>現代社会理論、社会学史、死の社会学</a:t>
            </a:r>
            <a:endParaRPr lang="en-US" altLang="ja-JP" sz="1800" dirty="0"/>
          </a:p>
          <a:p>
            <a:endParaRPr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学歴</a:t>
            </a:r>
            <a:r>
              <a:rPr kumimoji="1" lang="en-US" altLang="ja-JP" sz="1800" dirty="0"/>
              <a:t>】</a:t>
            </a:r>
          </a:p>
          <a:p>
            <a:pPr marL="0" indent="0" fontAlgn="base">
              <a:buNone/>
            </a:pPr>
            <a:r>
              <a: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慶應義塾大学  文学部 （</a:t>
            </a:r>
            <a:r>
              <a:rPr lang="en-US" altLang="zh-CN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1984</a:t>
            </a:r>
            <a:r>
              <a: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 卒業 ）</a:t>
            </a:r>
          </a:p>
          <a:p>
            <a:pPr marL="0" indent="0" fontAlgn="base">
              <a:buNone/>
            </a:pPr>
            <a:r>
              <a: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慶應義塾大学大学院</a:t>
            </a:r>
          </a:p>
          <a:p>
            <a:pPr marL="0" indent="0" fontAlgn="base">
              <a:buNone/>
            </a:pPr>
            <a:r>
              <a: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社会学研究科  社会学専攻  修士（</a:t>
            </a:r>
            <a:r>
              <a:rPr lang="en-US" altLang="zh-CN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1986</a:t>
            </a:r>
            <a:r>
              <a: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 修了）</a:t>
            </a:r>
          </a:p>
          <a:p>
            <a:pPr marL="0" indent="0" fontAlgn="base">
              <a:buNone/>
            </a:pPr>
            <a:r>
              <a: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社会学研究科  社会学専攻  博士（</a:t>
            </a:r>
            <a:r>
              <a:rPr lang="en-US" altLang="zh-CN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1990</a:t>
            </a:r>
            <a:r>
              <a:rPr lang="zh-CN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 修了）</a:t>
            </a:r>
          </a:p>
          <a:p>
            <a:pPr marL="0" indent="0">
              <a:buNone/>
            </a:pPr>
            <a:endParaRPr kumimoji="1"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143" y="-53017"/>
            <a:ext cx="5066748" cy="69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7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2"/>
                </a:solidFill>
              </a:rPr>
              <a:t>ABOUT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kumimoji="1" lang="en-US" altLang="ja-JP" dirty="0">
                <a:solidFill>
                  <a:schemeClr val="tx2"/>
                </a:solidFill>
              </a:rPr>
              <a:t>OUR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kumimoji="1" lang="en-US" altLang="ja-JP" dirty="0">
                <a:solidFill>
                  <a:schemeClr val="tx2"/>
                </a:solidFill>
              </a:rPr>
              <a:t>SEIMINAR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研究領域</a:t>
            </a:r>
            <a:r>
              <a:rPr lang="en-US" altLang="ja-JP" dirty="0"/>
              <a:t>】</a:t>
            </a:r>
          </a:p>
          <a:p>
            <a:pPr marL="0" indent="0" fontAlgn="base">
              <a:buNone/>
            </a:pPr>
            <a:r>
              <a:rPr lang="ja-JP" altLang="en-US" dirty="0"/>
              <a:t>澤井敦研究会では、</a:t>
            </a:r>
            <a:r>
              <a:rPr lang="ja-JP" altLang="en-US" dirty="0">
                <a:solidFill>
                  <a:srgbClr val="FF0000"/>
                </a:solidFill>
              </a:rPr>
              <a:t>現代社会理論</a:t>
            </a:r>
            <a:r>
              <a:rPr lang="ja-JP" altLang="en-US" dirty="0"/>
              <a:t>を中心とした社会学全般を領域としているため、現代社会に関わる諸現象を幅広く研究対象としています。</a:t>
            </a:r>
          </a:p>
          <a:p>
            <a:pPr marL="0" indent="0">
              <a:buNone/>
            </a:pPr>
            <a:endParaRPr lang="en-US" altLang="ja-JP" sz="2400" dirty="0">
              <a:effectLst/>
            </a:endParaRPr>
          </a:p>
          <a:p>
            <a:pPr marL="0" indent="0" fontAlgn="base">
              <a:buNone/>
            </a:pPr>
            <a:r>
              <a:rPr lang="en-US" altLang="ja-JP" dirty="0"/>
              <a:t>【</a:t>
            </a:r>
            <a:r>
              <a:rPr lang="ja-JP" altLang="en-US" dirty="0"/>
              <a:t>在籍者</a:t>
            </a:r>
            <a:r>
              <a:rPr lang="en-US" altLang="ja-JP" dirty="0"/>
              <a:t>】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>
                <a:effectLst/>
              </a:rPr>
              <a:t>3</a:t>
            </a:r>
            <a:r>
              <a:rPr lang="ja-JP" altLang="en-US" dirty="0">
                <a:effectLst/>
              </a:rPr>
              <a:t>年生：</a:t>
            </a:r>
            <a:r>
              <a:rPr lang="en-US" altLang="ja-JP" dirty="0"/>
              <a:t>20</a:t>
            </a:r>
            <a:r>
              <a:rPr lang="ja-JP" altLang="en-US" dirty="0">
                <a:effectLst/>
              </a:rPr>
              <a:t>名</a:t>
            </a:r>
            <a:endParaRPr lang="en-US" altLang="ja-JP" dirty="0">
              <a:effectLst/>
            </a:endParaRPr>
          </a:p>
          <a:p>
            <a:pPr marL="0" indent="0">
              <a:buNone/>
            </a:pPr>
            <a:r>
              <a:rPr lang="en-US" altLang="ja-JP" dirty="0"/>
              <a:t>4</a:t>
            </a:r>
            <a:r>
              <a:rPr lang="ja-JP" altLang="en-US" dirty="0"/>
              <a:t>年生：</a:t>
            </a:r>
            <a:r>
              <a:rPr lang="en-US" altLang="ja-JP" dirty="0"/>
              <a:t>21</a:t>
            </a:r>
            <a:r>
              <a:rPr lang="ja-JP" altLang="en-US" dirty="0"/>
              <a:t>名</a:t>
            </a:r>
            <a:br>
              <a:rPr lang="ja-JP" altLang="en-US" dirty="0">
                <a:solidFill>
                  <a:schemeClr val="tx2"/>
                </a:solidFill>
                <a:effectLst/>
              </a:rPr>
            </a:b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ABOUT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OUR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SEIMINAR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研究活動（</a:t>
            </a:r>
            <a:r>
              <a:rPr lang="en-US" altLang="ja-JP" dirty="0"/>
              <a:t>3</a:t>
            </a:r>
            <a:r>
              <a:rPr lang="ja-JP" altLang="en-US" dirty="0"/>
              <a:t>年春）</a:t>
            </a:r>
            <a:r>
              <a:rPr lang="en-US" altLang="ja-JP" dirty="0"/>
              <a:t>】</a:t>
            </a:r>
          </a:p>
          <a:p>
            <a:pPr marL="0" indent="0" fontAlgn="base">
              <a:buNone/>
            </a:pPr>
            <a:r>
              <a:rPr lang="ja-JP" altLang="en-US" dirty="0"/>
              <a:t>本ゼミ：社会学に関する書籍を輪読</a:t>
            </a:r>
            <a:r>
              <a:rPr lang="en-US" altLang="ja-JP" dirty="0"/>
              <a:t>/</a:t>
            </a:r>
            <a:r>
              <a:rPr lang="ja-JP" altLang="en-US" dirty="0"/>
              <a:t>発表</a:t>
            </a:r>
            <a:endParaRPr lang="en-US" altLang="ja-JP" dirty="0"/>
          </a:p>
          <a:p>
            <a:pPr marL="0" indent="0" fontAlgn="base">
              <a:buNone/>
            </a:pPr>
            <a:r>
              <a:rPr lang="ja-JP" altLang="en-US" dirty="0"/>
              <a:t>輪読図書の例：</a:t>
            </a:r>
            <a:r>
              <a:rPr lang="en-US" altLang="ja-JP" dirty="0"/>
              <a:t>『</a:t>
            </a:r>
            <a:r>
              <a:rPr lang="ja-JP" altLang="en-US" dirty="0"/>
              <a:t>現代社会はどこに向かうか</a:t>
            </a:r>
            <a:r>
              <a:rPr lang="en-US" altLang="ja-JP" dirty="0"/>
              <a:t>』</a:t>
            </a:r>
            <a:r>
              <a:rPr lang="ja-JP" altLang="en-US" dirty="0"/>
              <a:t>（岩波新書</a:t>
            </a:r>
            <a:r>
              <a:rPr lang="en-US" altLang="ja-JP" dirty="0"/>
              <a:t>, 2018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 fontAlgn="base">
              <a:buNone/>
            </a:pPr>
            <a:r>
              <a:rPr lang="ja-JP" altLang="en-US" dirty="0"/>
              <a:t>　　　　　　　　　　</a:t>
            </a:r>
            <a:r>
              <a:rPr lang="en-US" altLang="ja-JP" dirty="0"/>
              <a:t>『</a:t>
            </a:r>
            <a:r>
              <a:rPr lang="ja-JP" altLang="en-US" dirty="0"/>
              <a:t>社会学入門 社会とのかかわり方</a:t>
            </a:r>
            <a:r>
              <a:rPr lang="en-US" altLang="ja-JP" dirty="0"/>
              <a:t>』</a:t>
            </a:r>
            <a:r>
              <a:rPr lang="ja-JP" altLang="en-US" dirty="0"/>
              <a:t>（有斐閣</a:t>
            </a:r>
            <a:r>
              <a:rPr lang="en-US" altLang="ja-JP" dirty="0"/>
              <a:t>, 2017)</a:t>
            </a:r>
            <a:endParaRPr lang="ja-JP" altLang="en-US" dirty="0"/>
          </a:p>
          <a:p>
            <a:pPr marL="0" indent="0" fontAlgn="base">
              <a:buNone/>
            </a:pPr>
            <a:r>
              <a:rPr lang="ja-JP" altLang="en-US" dirty="0"/>
              <a:t>サブゼミ：本年度はなし（例年はグループで社会現象を分析</a:t>
            </a:r>
            <a:r>
              <a:rPr lang="en-US" altLang="ja-JP" dirty="0"/>
              <a:t>/</a:t>
            </a:r>
            <a:r>
              <a:rPr lang="ja-JP" altLang="en-US" dirty="0"/>
              <a:t>発表）</a:t>
            </a:r>
            <a:endParaRPr lang="en-US" altLang="ja-JP" dirty="0"/>
          </a:p>
          <a:p>
            <a:pPr marL="0" indent="0" fontAlgn="base">
              <a:buNone/>
            </a:pPr>
            <a:endParaRPr lang="en-US" altLang="ja-JP" dirty="0"/>
          </a:p>
          <a:p>
            <a:pPr marL="0" indent="0" fontAlgn="base">
              <a:buNone/>
            </a:pPr>
            <a:r>
              <a:rPr lang="en-US" altLang="ja-JP" dirty="0"/>
              <a:t>【</a:t>
            </a:r>
            <a:r>
              <a:rPr lang="ja-JP" altLang="en-US" dirty="0"/>
              <a:t>研究活動（</a:t>
            </a:r>
            <a:r>
              <a:rPr lang="en-US" altLang="ja-JP" dirty="0"/>
              <a:t>3</a:t>
            </a:r>
            <a:r>
              <a:rPr lang="ja-JP" altLang="en-US" dirty="0"/>
              <a:t>年秋）</a:t>
            </a:r>
            <a:r>
              <a:rPr lang="en-US" altLang="ja-JP" dirty="0"/>
              <a:t>】</a:t>
            </a:r>
          </a:p>
          <a:p>
            <a:pPr marL="0" indent="0" fontAlgn="base">
              <a:buNone/>
            </a:pPr>
            <a:r>
              <a:rPr lang="ja-JP" altLang="en-US" dirty="0"/>
              <a:t>本ゼミ：三田祭論文執筆のための発表</a:t>
            </a:r>
            <a:r>
              <a:rPr lang="en-US" altLang="ja-JP" dirty="0"/>
              <a:t>/</a:t>
            </a:r>
            <a:r>
              <a:rPr lang="ja-JP" altLang="en-US" dirty="0"/>
              <a:t>議論</a:t>
            </a:r>
          </a:p>
          <a:p>
            <a:pPr marL="0" indent="0" fontAlgn="base">
              <a:buNone/>
            </a:pPr>
            <a:r>
              <a:rPr lang="ja-JP" altLang="en-US" dirty="0"/>
              <a:t>サブゼミ：昨年度はなし（例年はグループで社会現象を分析</a:t>
            </a:r>
            <a:r>
              <a:rPr lang="en-US" altLang="ja-JP" dirty="0"/>
              <a:t>/</a:t>
            </a:r>
            <a:r>
              <a:rPr lang="ja-JP" altLang="en-US" dirty="0"/>
              <a:t>発表）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07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ABOUT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OUR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SEIMINAR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22454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過去の研究</a:t>
            </a:r>
            <a:r>
              <a:rPr lang="ja-JP" altLang="en-US" dirty="0"/>
              <a:t>テーマ</a:t>
            </a:r>
            <a:r>
              <a:rPr kumimoji="1" lang="en-US" altLang="ja-JP" dirty="0"/>
              <a:t>】</a:t>
            </a:r>
          </a:p>
          <a:p>
            <a:pPr fontAlgn="base"/>
            <a:r>
              <a:rPr lang="ja-JP" altLang="en-US" dirty="0"/>
              <a:t>変化を続ける</a:t>
            </a:r>
            <a:r>
              <a:rPr lang="en-US" altLang="ja-JP" dirty="0"/>
              <a:t>〈</a:t>
            </a:r>
            <a:r>
              <a:rPr lang="ja-JP" altLang="en-US" dirty="0"/>
              <a:t>完成された虚構</a:t>
            </a:r>
            <a:r>
              <a:rPr lang="en-US" altLang="ja-JP" dirty="0"/>
              <a:t>〉</a:t>
            </a:r>
          </a:p>
          <a:p>
            <a:pPr marL="0" indent="0" fontAlgn="base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—</a:t>
            </a:r>
            <a:r>
              <a:rPr lang="ja-JP" altLang="en-US" dirty="0"/>
              <a:t>東京ディズニーシーとゲストの共謀関係</a:t>
            </a:r>
            <a:endParaRPr lang="en-US" altLang="ja-JP" dirty="0"/>
          </a:p>
          <a:p>
            <a:pPr marL="0" indent="0" fontAlgn="base">
              <a:buNone/>
            </a:pPr>
            <a:endParaRPr lang="ja-JP" altLang="en-US" dirty="0"/>
          </a:p>
          <a:p>
            <a:pPr fontAlgn="base"/>
            <a:r>
              <a:rPr lang="ja-JP" altLang="en-US" dirty="0"/>
              <a:t>現代社会の摂食障害</a:t>
            </a:r>
            <a:r>
              <a:rPr lang="en-US" altLang="ja-JP" dirty="0"/>
              <a:t>――</a:t>
            </a:r>
            <a:r>
              <a:rPr lang="ja-JP" altLang="en-US" dirty="0"/>
              <a:t>消費社会における痩身の価値</a:t>
            </a:r>
            <a:endParaRPr lang="en-US" altLang="ja-JP" dirty="0"/>
          </a:p>
          <a:p>
            <a:pPr marL="0" indent="0" fontAlgn="base">
              <a:buNone/>
            </a:pPr>
            <a:endParaRPr lang="en-US" altLang="ja-JP" dirty="0"/>
          </a:p>
          <a:p>
            <a:pPr fontAlgn="base"/>
            <a:r>
              <a:rPr lang="en-US" altLang="ja-JP" dirty="0"/>
              <a:t>SNS</a:t>
            </a:r>
            <a:r>
              <a:rPr lang="ja-JP" altLang="en-US" dirty="0"/>
              <a:t>による可視化と嫉妬</a:t>
            </a:r>
            <a:r>
              <a:rPr lang="en-US" altLang="ja-JP" dirty="0"/>
              <a:t>—</a:t>
            </a:r>
            <a:r>
              <a:rPr lang="ja-JP" altLang="en-US" dirty="0"/>
              <a:t>他人の生活が気になる若者たち</a:t>
            </a:r>
            <a:endParaRPr lang="en-US" altLang="ja-JP" dirty="0"/>
          </a:p>
          <a:p>
            <a:pPr marL="0" indent="0" fontAlgn="base">
              <a:buNone/>
            </a:pPr>
            <a:endParaRPr lang="en-US" altLang="ja-JP" dirty="0"/>
          </a:p>
          <a:p>
            <a:pPr fontAlgn="base"/>
            <a:r>
              <a:rPr lang="ja-JP" altLang="en-US" dirty="0"/>
              <a:t>宝塚の「ありか」</a:t>
            </a:r>
            <a:r>
              <a:rPr lang="en-US" altLang="ja-JP" dirty="0"/>
              <a:t>――</a:t>
            </a:r>
            <a:r>
              <a:rPr lang="ja-JP" altLang="en-US" dirty="0"/>
              <a:t>魅惑の宝塚消費とその重層性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57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2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ゼミ合宿 </a:t>
            </a:r>
            <a:r>
              <a:rPr kumimoji="1" lang="en-US" altLang="ja-JP" dirty="0">
                <a:solidFill>
                  <a:schemeClr val="tx2"/>
                </a:solidFill>
              </a:rPr>
              <a:t>2019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SUMMER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>
                <a:solidFill>
                  <a:schemeClr val="tx2"/>
                </a:solidFill>
                <a:latin typeface="+mj-lt"/>
                <a:ea typeface="HGPｺﾞｼｯｸM" panose="020B0600000000000000" pitchFamily="50" charset="-128"/>
                <a:cs typeface="+mj-cs"/>
              </a:rPr>
              <a:t>in IZU</a:t>
            </a:r>
            <a:endParaRPr lang="ja-JP" altLang="en-US" sz="4800" dirty="0">
              <a:solidFill>
                <a:schemeClr val="tx2"/>
              </a:solidFill>
              <a:latin typeface="+mj-lt"/>
              <a:ea typeface="HGPｺﾞｼｯｸM" panose="020B06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765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169">
            <a:off x="788716" y="2222273"/>
            <a:ext cx="4609310" cy="3455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75">
            <a:off x="4896655" y="1448550"/>
            <a:ext cx="2291471" cy="2291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2"/>
                </a:solidFill>
              </a:rPr>
              <a:t>ゼミ合宿　　（</a:t>
            </a:r>
            <a:r>
              <a:rPr lang="ja-JP" altLang="en-US" dirty="0"/>
              <a:t>昨年度、本年度は中止）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138">
            <a:off x="7289443" y="1731527"/>
            <a:ext cx="3326183" cy="4436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188">
            <a:off x="4406430" y="4154171"/>
            <a:ext cx="2940467" cy="2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54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昨年の入ゼミ課題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レポート課題①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見田宗介</a:t>
            </a:r>
            <a:r>
              <a:rPr lang="en-US" altLang="ja-JP" dirty="0"/>
              <a:t>『</a:t>
            </a:r>
            <a:r>
              <a:rPr lang="ja-JP" altLang="en-US" dirty="0"/>
              <a:t>現代社会の理論</a:t>
            </a:r>
            <a:r>
              <a:rPr lang="en-US" altLang="ja-JP" dirty="0"/>
              <a:t>』</a:t>
            </a:r>
            <a:r>
              <a:rPr lang="ja-JP" altLang="en-US" dirty="0"/>
              <a:t>（岩波新書、</a:t>
            </a:r>
            <a:r>
              <a:rPr lang="en-US" altLang="ja-JP" dirty="0"/>
              <a:t>1996</a:t>
            </a:r>
            <a:r>
              <a:rPr lang="ja-JP" altLang="en-US" dirty="0"/>
              <a:t>）を読み、その内容を要約した後、自分自身の意見を述べる（</a:t>
            </a:r>
            <a:r>
              <a:rPr lang="en-US" altLang="ja-JP" dirty="0"/>
              <a:t>4000</a:t>
            </a:r>
            <a:r>
              <a:rPr lang="ja-JP" altLang="en-US" dirty="0"/>
              <a:t>字以下）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レポート課題②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卒業論文構想（</a:t>
            </a:r>
            <a:r>
              <a:rPr kumimoji="1" lang="en-US" altLang="ja-JP" dirty="0"/>
              <a:t>4000</a:t>
            </a:r>
            <a:r>
              <a:rPr kumimoji="1" lang="ja-JP" altLang="en-US" dirty="0"/>
              <a:t>字以上）</a:t>
            </a:r>
          </a:p>
        </p:txBody>
      </p:sp>
    </p:spTree>
    <p:extLst>
      <p:ext uri="{BB962C8B-B14F-4D97-AF65-F5344CB8AC3E}">
        <p14:creationId xmlns:p14="http://schemas.microsoft.com/office/powerpoint/2010/main" val="3347407665"/>
      </p:ext>
    </p:extLst>
  </p:cSld>
  <p:clrMapOvr>
    <a:masterClrMapping/>
  </p:clrMapOvr>
</p:sld>
</file>

<file path=ppt/theme/theme1.xml><?xml version="1.0" encoding="utf-8"?>
<a:theme xmlns:a="http://schemas.openxmlformats.org/drawingml/2006/main" name="KE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IO" id="{5C703C26-6543-4958-9314-93B4DE8E7D5D}" vid="{D6A87596-B4CE-4D38-89BF-56E8CF0867FF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KEIO</Template>
  <TotalTime>64</TotalTime>
  <Words>392</Words>
  <Application>Microsoft Office PowerPoint</Application>
  <PresentationFormat>ワイド画面</PresentationFormat>
  <Paragraphs>50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HGPｺﾞｼｯｸM</vt:lpstr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KEIO</vt:lpstr>
      <vt:lpstr>1_Office テーマ</vt:lpstr>
      <vt:lpstr>澤井敦研究会</vt:lpstr>
      <vt:lpstr>PowerPoint プレゼンテーション</vt:lpstr>
      <vt:lpstr>教授紹介</vt:lpstr>
      <vt:lpstr>ABOUT OUR SEIMINAR</vt:lpstr>
      <vt:lpstr>ABOUT OUR SEIMINAR</vt:lpstr>
      <vt:lpstr>ABOUT OUR SEIMINAR</vt:lpstr>
      <vt:lpstr>ゼミ合宿 2019 SUMMER</vt:lpstr>
      <vt:lpstr>ゼミ合宿　　（昨年度、本年度は中止）</vt:lpstr>
      <vt:lpstr>昨年の入ゼミ課題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法学部政治学科ゼミナール委員会 第1回入ゼミ説明会　系列説明会 政治思想系列　＆　日本政治系列</dc:title>
  <dc:creator>佐藤 優人</dc:creator>
  <cp:lastModifiedBy>keita5812@outlook.jp</cp:lastModifiedBy>
  <cp:revision>12</cp:revision>
  <dcterms:created xsi:type="dcterms:W3CDTF">2019-09-20T09:24:12Z</dcterms:created>
  <dcterms:modified xsi:type="dcterms:W3CDTF">2021-07-01T09:43:59Z</dcterms:modified>
</cp:coreProperties>
</file>